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Lst>
  <p:sldSz cx="12801600" cy="9601200" type="A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varScale="1">
        <p:scale>
          <a:sx n="82" d="100"/>
          <a:sy n="82" d="100"/>
        </p:scale>
        <p:origin x="16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780700-5131-4A8B-A939-3E759BAE372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426020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80700-5131-4A8B-A939-3E759BAE372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224288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80700-5131-4A8B-A939-3E759BAE372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377947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80700-5131-4A8B-A939-3E759BAE372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272248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tint val="82000"/>
                  </a:schemeClr>
                </a:solidFill>
              </a:defRPr>
            </a:lvl1pPr>
            <a:lvl2pPr marL="640080" indent="0">
              <a:buNone/>
              <a:defRPr sz="2800">
                <a:solidFill>
                  <a:schemeClr val="tx1">
                    <a:tint val="82000"/>
                  </a:schemeClr>
                </a:solidFill>
              </a:defRPr>
            </a:lvl2pPr>
            <a:lvl3pPr marL="1280160" indent="0">
              <a:buNone/>
              <a:defRPr sz="2520">
                <a:solidFill>
                  <a:schemeClr val="tx1">
                    <a:tint val="82000"/>
                  </a:schemeClr>
                </a:solidFill>
              </a:defRPr>
            </a:lvl3pPr>
            <a:lvl4pPr marL="1920240" indent="0">
              <a:buNone/>
              <a:defRPr sz="2240">
                <a:solidFill>
                  <a:schemeClr val="tx1">
                    <a:tint val="82000"/>
                  </a:schemeClr>
                </a:solidFill>
              </a:defRPr>
            </a:lvl4pPr>
            <a:lvl5pPr marL="2560320" indent="0">
              <a:buNone/>
              <a:defRPr sz="2240">
                <a:solidFill>
                  <a:schemeClr val="tx1">
                    <a:tint val="82000"/>
                  </a:schemeClr>
                </a:solidFill>
              </a:defRPr>
            </a:lvl5pPr>
            <a:lvl6pPr marL="3200400" indent="0">
              <a:buNone/>
              <a:defRPr sz="2240">
                <a:solidFill>
                  <a:schemeClr val="tx1">
                    <a:tint val="82000"/>
                  </a:schemeClr>
                </a:solidFill>
              </a:defRPr>
            </a:lvl6pPr>
            <a:lvl7pPr marL="3840480" indent="0">
              <a:buNone/>
              <a:defRPr sz="2240">
                <a:solidFill>
                  <a:schemeClr val="tx1">
                    <a:tint val="82000"/>
                  </a:schemeClr>
                </a:solidFill>
              </a:defRPr>
            </a:lvl7pPr>
            <a:lvl8pPr marL="4480560" indent="0">
              <a:buNone/>
              <a:defRPr sz="2240">
                <a:solidFill>
                  <a:schemeClr val="tx1">
                    <a:tint val="82000"/>
                  </a:schemeClr>
                </a:solidFill>
              </a:defRPr>
            </a:lvl8pPr>
            <a:lvl9pPr marL="5120640" indent="0">
              <a:buNone/>
              <a:defRPr sz="224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80700-5131-4A8B-A939-3E759BAE372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263053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780700-5131-4A8B-A939-3E759BAE3725}"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404259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780700-5131-4A8B-A939-3E759BAE3725}"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397808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780700-5131-4A8B-A939-3E759BAE3725}"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72298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80700-5131-4A8B-A939-3E759BAE3725}"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27259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28780700-5131-4A8B-A939-3E759BAE3725}"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66122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28780700-5131-4A8B-A939-3E759BAE3725}"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4DB49-59FF-4F5A-B0C8-8EE8925E6ECB}" type="slidenum">
              <a:rPr lang="en-US" smtClean="0"/>
              <a:t>‹#›</a:t>
            </a:fld>
            <a:endParaRPr lang="en-US"/>
          </a:p>
        </p:txBody>
      </p:sp>
    </p:spTree>
    <p:extLst>
      <p:ext uri="{BB962C8B-B14F-4D97-AF65-F5344CB8AC3E}">
        <p14:creationId xmlns:p14="http://schemas.microsoft.com/office/powerpoint/2010/main" val="76238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82000"/>
                  </a:schemeClr>
                </a:solidFill>
              </a:defRPr>
            </a:lvl1pPr>
          </a:lstStyle>
          <a:p>
            <a:fld id="{28780700-5131-4A8B-A939-3E759BAE3725}" type="datetimeFigureOut">
              <a:rPr lang="en-US" smtClean="0"/>
              <a:t>4/30/2024</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82000"/>
                  </a:schemeClr>
                </a:solidFill>
              </a:defRPr>
            </a:lvl1pPr>
          </a:lstStyle>
          <a:p>
            <a:fld id="{8334DB49-59FF-4F5A-B0C8-8EE8925E6ECB}" type="slidenum">
              <a:rPr lang="en-US" smtClean="0"/>
              <a:t>‹#›</a:t>
            </a:fld>
            <a:endParaRPr lang="en-US"/>
          </a:p>
        </p:txBody>
      </p:sp>
    </p:spTree>
    <p:extLst>
      <p:ext uri="{BB962C8B-B14F-4D97-AF65-F5344CB8AC3E}">
        <p14:creationId xmlns:p14="http://schemas.microsoft.com/office/powerpoint/2010/main" val="760320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lose-up of a flag&#10;&#10;Description automatically generated">
            <a:extLst>
              <a:ext uri="{FF2B5EF4-FFF2-40B4-BE49-F238E27FC236}">
                <a16:creationId xmlns:a16="http://schemas.microsoft.com/office/drawing/2014/main" id="{6DEDCC62-1BA1-888E-B028-FA947B438BD8}"/>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artisticPaintBrush/>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rcRect t="13071" r="11759" b="2358"/>
          <a:stretch/>
        </p:blipFill>
        <p:spPr>
          <a:xfrm>
            <a:off x="0" y="0"/>
            <a:ext cx="12801600" cy="9601200"/>
          </a:xfrm>
          <a:prstGeom prst="rect">
            <a:avLst/>
          </a:prstGeom>
        </p:spPr>
      </p:pic>
      <p:sp>
        <p:nvSpPr>
          <p:cNvPr id="3" name="TextBox 2">
            <a:extLst>
              <a:ext uri="{FF2B5EF4-FFF2-40B4-BE49-F238E27FC236}">
                <a16:creationId xmlns:a16="http://schemas.microsoft.com/office/drawing/2014/main" id="{9C2FB05B-0D92-C861-C4E5-F0288DD6DF9D}"/>
              </a:ext>
            </a:extLst>
          </p:cNvPr>
          <p:cNvSpPr txBox="1"/>
          <p:nvPr/>
        </p:nvSpPr>
        <p:spPr>
          <a:xfrm flipV="1">
            <a:off x="1249018" y="2200524"/>
            <a:ext cx="190052" cy="418128"/>
          </a:xfrm>
          <a:prstGeom prst="rect">
            <a:avLst/>
          </a:prstGeom>
          <a:noFill/>
        </p:spPr>
        <p:txBody>
          <a:bodyPr wrap="square" rtlCol="0">
            <a:spAutoFit/>
          </a:bodyPr>
          <a:lstStyle/>
          <a:p>
            <a:endParaRPr lang="en-US" dirty="0"/>
          </a:p>
        </p:txBody>
      </p:sp>
      <p:sp>
        <p:nvSpPr>
          <p:cNvPr id="4" name="Rectangle 2">
            <a:extLst>
              <a:ext uri="{FF2B5EF4-FFF2-40B4-BE49-F238E27FC236}">
                <a16:creationId xmlns:a16="http://schemas.microsoft.com/office/drawing/2014/main" id="{525D709E-5D3C-C976-D89D-FFD3BADC39F6}"/>
              </a:ext>
            </a:extLst>
          </p:cNvPr>
          <p:cNvSpPr>
            <a:spLocks noChangeArrowheads="1"/>
          </p:cNvSpPr>
          <p:nvPr/>
        </p:nvSpPr>
        <p:spPr bwMode="auto">
          <a:xfrm flipV="1">
            <a:off x="642730" y="1696268"/>
            <a:ext cx="12543183" cy="41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42B6107B-D52F-42CA-F928-07F32941C54D}"/>
              </a:ext>
            </a:extLst>
          </p:cNvPr>
          <p:cNvSpPr>
            <a:spLocks noChangeArrowheads="1"/>
          </p:cNvSpPr>
          <p:nvPr/>
        </p:nvSpPr>
        <p:spPr bwMode="auto">
          <a:xfrm>
            <a:off x="870945" y="406374"/>
            <a:ext cx="645129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18" eaLnBrk="0" fontAlgn="base" hangingPunct="0">
              <a:spcBef>
                <a:spcPct val="0"/>
              </a:spcBef>
            </a:pPr>
            <a:r>
              <a:rPr lang="en-US" altLang="de-DE" sz="2400" b="1" dirty="0">
                <a:latin typeface="Segoe UI" panose="020B0502040204020203" pitchFamily="34" charset="0"/>
                <a:ea typeface="Calibri" panose="020F0502020204030204" pitchFamily="34" charset="0"/>
                <a:cs typeface="Segoe UI" panose="020B0502040204020203" pitchFamily="34" charset="0"/>
              </a:rPr>
              <a:t>The White House Embattled: </a:t>
            </a:r>
          </a:p>
          <a:p>
            <a:pPr defTabSz="914418" eaLnBrk="0" fontAlgn="base" hangingPunct="0">
              <a:spcBef>
                <a:spcPct val="0"/>
              </a:spcBef>
            </a:pPr>
            <a:r>
              <a:rPr lang="en-US" altLang="de-DE" sz="2400" b="1" dirty="0">
                <a:latin typeface="Segoe UI" panose="020B0502040204020203" pitchFamily="34" charset="0"/>
                <a:ea typeface="Calibri" panose="020F0502020204030204" pitchFamily="34" charset="0"/>
                <a:cs typeface="Segoe UI" panose="020B0502040204020203" pitchFamily="34" charset="0"/>
              </a:rPr>
              <a:t>The U.S. Election 2024</a:t>
            </a:r>
            <a:endParaRPr lang="en-US" altLang="de-DE" sz="1400" b="1" dirty="0">
              <a:latin typeface="Segoe UI" panose="020B0502040204020203" pitchFamily="34" charset="0"/>
              <a:ea typeface="Calibri" panose="020F0502020204030204" pitchFamily="34" charset="0"/>
              <a:cs typeface="Segoe UI" panose="020B0502040204020203" pitchFamily="34" charset="0"/>
            </a:endParaRPr>
          </a:p>
          <a:p>
            <a:pPr defTabSz="914418" eaLnBrk="0" fontAlgn="base" hangingPunct="0">
              <a:spcBef>
                <a:spcPct val="0"/>
              </a:spcBef>
              <a:spcAft>
                <a:spcPct val="0"/>
              </a:spcAft>
            </a:pPr>
            <a:r>
              <a:rPr lang="en-US" altLang="de-DE" sz="1600" b="1" dirty="0">
                <a:latin typeface="Segoe UI" panose="020B0502040204020203" pitchFamily="34" charset="0"/>
                <a:ea typeface="Calibri" panose="020F0502020204030204" pitchFamily="34" charset="0"/>
                <a:cs typeface="Segoe UI" panose="020B0502040204020203" pitchFamily="34" charset="0"/>
              </a:rPr>
              <a:t>Lecture Series of the North American Studies Program </a:t>
            </a:r>
            <a:r>
              <a:rPr lang="en-US" altLang="de-DE" sz="1600" dirty="0">
                <a:latin typeface="Segoe UI" panose="020B0502040204020203" pitchFamily="34" charset="0"/>
                <a:ea typeface="Calibri" panose="020F0502020204030204" pitchFamily="34" charset="0"/>
                <a:cs typeface="Segoe UI" panose="020B0502040204020203" pitchFamily="34" charset="0"/>
              </a:rPr>
              <a:t>| </a:t>
            </a:r>
          </a:p>
          <a:p>
            <a:pPr defTabSz="914418" eaLnBrk="0" fontAlgn="base" hangingPunct="0">
              <a:spcBef>
                <a:spcPct val="0"/>
              </a:spcBef>
              <a:spcAft>
                <a:spcPct val="0"/>
              </a:spcAft>
            </a:pPr>
            <a:r>
              <a:rPr lang="en-US" altLang="de-DE" sz="1600" dirty="0">
                <a:latin typeface="Segoe UI" panose="020B0502040204020203" pitchFamily="34" charset="0"/>
                <a:ea typeface="Calibri" panose="020F0502020204030204" pitchFamily="34" charset="0"/>
                <a:cs typeface="Segoe UI" panose="020B0502040204020203" pitchFamily="34" charset="0"/>
              </a:rPr>
              <a:t>in cooperation with the Amerika Haus NRW e. V., the </a:t>
            </a:r>
            <a:r>
              <a:rPr lang="en-US" altLang="de-DE" sz="1600" dirty="0" err="1">
                <a:latin typeface="Segoe UI" panose="020B0502040204020203" pitchFamily="34" charset="0"/>
                <a:ea typeface="Calibri" panose="020F0502020204030204" pitchFamily="34" charset="0"/>
                <a:cs typeface="Segoe UI" panose="020B0502040204020203" pitchFamily="34" charset="0"/>
              </a:rPr>
              <a:t>Bundeszentrale</a:t>
            </a:r>
            <a:r>
              <a:rPr lang="en-US" altLang="de-DE" sz="1600" dirty="0">
                <a:latin typeface="Segoe UI" panose="020B0502040204020203" pitchFamily="34" charset="0"/>
                <a:ea typeface="Calibri" panose="020F0502020204030204" pitchFamily="34" charset="0"/>
                <a:cs typeface="Segoe UI" panose="020B0502040204020203" pitchFamily="34" charset="0"/>
              </a:rPr>
              <a:t> für </a:t>
            </a:r>
            <a:r>
              <a:rPr lang="en-US" altLang="de-DE" sz="1600" dirty="0" err="1">
                <a:latin typeface="Segoe UI" panose="020B0502040204020203" pitchFamily="34" charset="0"/>
                <a:ea typeface="Calibri" panose="020F0502020204030204" pitchFamily="34" charset="0"/>
                <a:cs typeface="Segoe UI" panose="020B0502040204020203" pitchFamily="34" charset="0"/>
              </a:rPr>
              <a:t>politische</a:t>
            </a:r>
            <a:r>
              <a:rPr lang="en-US" altLang="de-DE" sz="1600" dirty="0">
                <a:latin typeface="Segoe UI" panose="020B0502040204020203" pitchFamily="34" charset="0"/>
                <a:ea typeface="Calibri" panose="020F0502020204030204" pitchFamily="34" charset="0"/>
                <a:cs typeface="Segoe UI" panose="020B0502040204020203" pitchFamily="34" charset="0"/>
              </a:rPr>
              <a:t> </a:t>
            </a:r>
            <a:r>
              <a:rPr lang="en-US" altLang="de-DE" sz="1600" dirty="0" err="1">
                <a:latin typeface="Segoe UI" panose="020B0502040204020203" pitchFamily="34" charset="0"/>
                <a:ea typeface="Calibri" panose="020F0502020204030204" pitchFamily="34" charset="0"/>
                <a:cs typeface="Segoe UI" panose="020B0502040204020203" pitchFamily="34" charset="0"/>
              </a:rPr>
              <a:t>Bildung</a:t>
            </a:r>
            <a:r>
              <a:rPr lang="en-US" altLang="de-DE" sz="1600" dirty="0">
                <a:latin typeface="Segoe UI" panose="020B0502040204020203" pitchFamily="34" charset="0"/>
                <a:ea typeface="Calibri" panose="020F0502020204030204" pitchFamily="34" charset="0"/>
                <a:cs typeface="Segoe UI" panose="020B0502040204020203" pitchFamily="34" charset="0"/>
              </a:rPr>
              <a:t> (</a:t>
            </a:r>
            <a:r>
              <a:rPr lang="en-US" altLang="de-DE" sz="1600" dirty="0" err="1">
                <a:latin typeface="Segoe UI" panose="020B0502040204020203" pitchFamily="34" charset="0"/>
                <a:ea typeface="Calibri" panose="020F0502020204030204" pitchFamily="34" charset="0"/>
                <a:cs typeface="Segoe UI" panose="020B0502040204020203" pitchFamily="34" charset="0"/>
              </a:rPr>
              <a:t>bpb</a:t>
            </a:r>
            <a:r>
              <a:rPr lang="en-US" altLang="de-DE" sz="1600" dirty="0">
                <a:latin typeface="Segoe UI" panose="020B0502040204020203" pitchFamily="34" charset="0"/>
                <a:ea typeface="Calibri" panose="020F0502020204030204" pitchFamily="34" charset="0"/>
                <a:cs typeface="Segoe UI" panose="020B0502040204020203" pitchFamily="34" charset="0"/>
              </a:rPr>
              <a:t>), and the Deutsch-</a:t>
            </a:r>
            <a:r>
              <a:rPr lang="en-US" altLang="de-DE" sz="1600" dirty="0" err="1">
                <a:latin typeface="Segoe UI" panose="020B0502040204020203" pitchFamily="34" charset="0"/>
                <a:ea typeface="Calibri" panose="020F0502020204030204" pitchFamily="34" charset="0"/>
                <a:cs typeface="Segoe UI" panose="020B0502040204020203" pitchFamily="34" charset="0"/>
              </a:rPr>
              <a:t>Kanadische</a:t>
            </a:r>
            <a:r>
              <a:rPr lang="en-US" altLang="de-DE" sz="1600" dirty="0">
                <a:latin typeface="Segoe UI" panose="020B0502040204020203" pitchFamily="34" charset="0"/>
                <a:ea typeface="Calibri" panose="020F0502020204030204" pitchFamily="34" charset="0"/>
                <a:cs typeface="Segoe UI" panose="020B0502040204020203" pitchFamily="34" charset="0"/>
              </a:rPr>
              <a:t> Gesellschaft e. V. (DKG) </a:t>
            </a:r>
          </a:p>
          <a:p>
            <a:pPr defTabSz="914418" eaLnBrk="0" fontAlgn="base" hangingPunct="0">
              <a:spcBef>
                <a:spcPct val="0"/>
              </a:spcBef>
              <a:spcAft>
                <a:spcPct val="0"/>
              </a:spcAft>
            </a:pPr>
            <a:endParaRPr lang="en-US" altLang="de-DE" sz="1200" dirty="0">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BE7FBC05-5A87-4A81-9544-EE87369AB460}"/>
              </a:ext>
            </a:extLst>
          </p:cNvPr>
          <p:cNvGrpSpPr/>
          <p:nvPr/>
        </p:nvGrpSpPr>
        <p:grpSpPr>
          <a:xfrm>
            <a:off x="976392" y="8668605"/>
            <a:ext cx="10931191" cy="691142"/>
            <a:chOff x="976392" y="8668605"/>
            <a:chExt cx="10931191" cy="691142"/>
          </a:xfrm>
        </p:grpSpPr>
        <p:pic>
          <p:nvPicPr>
            <p:cNvPr id="6" name="Grafik 5">
              <a:extLst>
                <a:ext uri="{FF2B5EF4-FFF2-40B4-BE49-F238E27FC236}">
                  <a16:creationId xmlns:a16="http://schemas.microsoft.com/office/drawing/2014/main" id="{7B068400-E24F-C0C3-ADAC-ABB2320C9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855" y="8735970"/>
              <a:ext cx="1028415" cy="619022"/>
            </a:xfrm>
            <a:prstGeom prst="rect">
              <a:avLst/>
            </a:prstGeom>
          </p:spPr>
        </p:pic>
        <p:pic>
          <p:nvPicPr>
            <p:cNvPr id="18" name="Grafik 1">
              <a:extLst>
                <a:ext uri="{FF2B5EF4-FFF2-40B4-BE49-F238E27FC236}">
                  <a16:creationId xmlns:a16="http://schemas.microsoft.com/office/drawing/2014/main" id="{814060EF-2E0E-2A82-0CB5-9AA7F80B441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2371" y="8825653"/>
              <a:ext cx="1279376" cy="534094"/>
            </a:xfrm>
            <a:prstGeom prst="rect">
              <a:avLst/>
            </a:prstGeom>
            <a:noFill/>
            <a:ln>
              <a:noFill/>
            </a:ln>
            <a:effectLst/>
          </p:spPr>
        </p:pic>
        <p:pic>
          <p:nvPicPr>
            <p:cNvPr id="19" name="Grafik 2">
              <a:extLst>
                <a:ext uri="{FF2B5EF4-FFF2-40B4-BE49-F238E27FC236}">
                  <a16:creationId xmlns:a16="http://schemas.microsoft.com/office/drawing/2014/main" id="{D3C9EDDF-297E-5156-3813-387BE8A03F39}"/>
                </a:ext>
              </a:extLst>
            </p:cNvPr>
            <p:cNvPicPr>
              <a:picLocks noChangeAspect="1"/>
            </p:cNvPicPr>
            <p:nvPr/>
          </p:nvPicPr>
          <p:blipFill>
            <a:blip r:embed="rId6" cstate="print">
              <a:clrChange>
                <a:clrFrom>
                  <a:srgbClr val="FFFFFF"/>
                </a:clrFrom>
                <a:clrTo>
                  <a:srgbClr val="FFFFFF">
                    <a:alpha val="0"/>
                  </a:srgbClr>
                </a:clrTo>
              </a:clrChange>
              <a:lum bright="-20000" contrast="40000"/>
              <a:extLst>
                <a:ext uri="{28A0092B-C50C-407E-A947-70E740481C1C}">
                  <a14:useLocalDpi xmlns:a14="http://schemas.microsoft.com/office/drawing/2010/main" val="0"/>
                </a:ext>
              </a:extLst>
            </a:blip>
            <a:srcRect/>
            <a:stretch>
              <a:fillRect/>
            </a:stretch>
          </p:blipFill>
          <p:spPr bwMode="auto">
            <a:xfrm>
              <a:off x="976392" y="8675320"/>
              <a:ext cx="1407043" cy="659465"/>
            </a:xfrm>
            <a:prstGeom prst="rect">
              <a:avLst/>
            </a:prstGeom>
            <a:noFill/>
            <a:ln>
              <a:noFill/>
            </a:ln>
            <a:effectLst/>
          </p:spPr>
        </p:pic>
        <p:pic>
          <p:nvPicPr>
            <p:cNvPr id="20" name="Grafik 4">
              <a:extLst>
                <a:ext uri="{FF2B5EF4-FFF2-40B4-BE49-F238E27FC236}">
                  <a16:creationId xmlns:a16="http://schemas.microsoft.com/office/drawing/2014/main" id="{094E6B03-82DB-C91D-ED19-6F4B0B099D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1933" y="8668605"/>
              <a:ext cx="1745650" cy="672894"/>
            </a:xfrm>
            <a:prstGeom prst="rect">
              <a:avLst/>
            </a:prstGeom>
          </p:spPr>
        </p:pic>
        <p:pic>
          <p:nvPicPr>
            <p:cNvPr id="9" name="Picture 8" descr="A black background with a red and yellow flag&#10;&#10;Description automatically generated">
              <a:extLst>
                <a:ext uri="{FF2B5EF4-FFF2-40B4-BE49-F238E27FC236}">
                  <a16:creationId xmlns:a16="http://schemas.microsoft.com/office/drawing/2014/main" id="{A625C1AE-AE4F-0BA4-EC95-79E45EB1CA3A}"/>
                </a:ext>
              </a:extLst>
            </p:cNvPr>
            <p:cNvPicPr>
              <a:picLocks noChangeAspect="1"/>
            </p:cNvPicPr>
            <p:nvPr/>
          </p:nvPicPr>
          <p:blipFill>
            <a:blip r:embed="rId8">
              <a:alphaModFix amt="85000"/>
              <a:extLst>
                <a:ext uri="{28A0092B-C50C-407E-A947-70E740481C1C}">
                  <a14:useLocalDpi xmlns:a14="http://schemas.microsoft.com/office/drawing/2010/main" val="0"/>
                </a:ext>
              </a:extLst>
            </a:blip>
            <a:stretch>
              <a:fillRect/>
            </a:stretch>
          </p:blipFill>
          <p:spPr>
            <a:xfrm>
              <a:off x="4000895" y="8993694"/>
              <a:ext cx="969008" cy="341091"/>
            </a:xfrm>
            <a:prstGeom prst="rect">
              <a:avLst/>
            </a:prstGeom>
          </p:spPr>
        </p:pic>
      </p:grpSp>
      <p:sp>
        <p:nvSpPr>
          <p:cNvPr id="8" name="TextBox 7">
            <a:extLst>
              <a:ext uri="{FF2B5EF4-FFF2-40B4-BE49-F238E27FC236}">
                <a16:creationId xmlns:a16="http://schemas.microsoft.com/office/drawing/2014/main" id="{CDE10297-BEBD-A4DE-F344-8027C9C5F7EC}"/>
              </a:ext>
            </a:extLst>
          </p:cNvPr>
          <p:cNvSpPr txBox="1"/>
          <p:nvPr/>
        </p:nvSpPr>
        <p:spPr>
          <a:xfrm>
            <a:off x="8339737" y="610930"/>
            <a:ext cx="3644393" cy="7725192"/>
          </a:xfrm>
          <a:prstGeom prst="rect">
            <a:avLst/>
          </a:prstGeom>
          <a:noFill/>
        </p:spPr>
        <p:txBody>
          <a:bodyPr wrap="square">
            <a:spAutoFit/>
          </a:bodyPr>
          <a:lstStyle/>
          <a:p>
            <a:pPr algn="just"/>
            <a:r>
              <a:rPr lang="en-GB" sz="1600" dirty="0">
                <a:solidFill>
                  <a:srgbClr val="000000"/>
                </a:solidFill>
                <a:latin typeface="Segoe UI" panose="020B0502040204020203" pitchFamily="34" charset="0"/>
                <a:cs typeface="Segoe UI" panose="020B0502040204020203" pitchFamily="34" charset="0"/>
              </a:rPr>
              <a:t>The U.S. Constitution and political system separate powers between branches and levels of government. Despite such division and decentral-</a:t>
            </a:r>
            <a:r>
              <a:rPr lang="en-GB" sz="1600" dirty="0" err="1">
                <a:solidFill>
                  <a:srgbClr val="000000"/>
                </a:solidFill>
                <a:latin typeface="Segoe UI" panose="020B0502040204020203" pitchFamily="34" charset="0"/>
                <a:cs typeface="Segoe UI" panose="020B0502040204020203" pitchFamily="34" charset="0"/>
              </a:rPr>
              <a:t>ization</a:t>
            </a:r>
            <a:r>
              <a:rPr lang="en-GB" sz="1600" dirty="0">
                <a:solidFill>
                  <a:srgbClr val="000000"/>
                </a:solidFill>
                <a:latin typeface="Segoe UI" panose="020B0502040204020203" pitchFamily="34" charset="0"/>
                <a:cs typeface="Segoe UI" panose="020B0502040204020203" pitchFamily="34" charset="0"/>
              </a:rPr>
              <a:t> of powers, national political-party competition, also over the </a:t>
            </a:r>
            <a:r>
              <a:rPr lang="en-GB" sz="1600" dirty="0" err="1">
                <a:solidFill>
                  <a:srgbClr val="000000"/>
                </a:solidFill>
                <a:latin typeface="Segoe UI" panose="020B0502040204020203" pitchFamily="34" charset="0"/>
                <a:cs typeface="Segoe UI" panose="020B0502040204020203" pitchFamily="34" charset="0"/>
              </a:rPr>
              <a:t>pres-idency</a:t>
            </a:r>
            <a:r>
              <a:rPr lang="en-GB" sz="1600" dirty="0">
                <a:solidFill>
                  <a:srgbClr val="000000"/>
                </a:solidFill>
                <a:latin typeface="Segoe UI" panose="020B0502040204020203" pitchFamily="34" charset="0"/>
                <a:cs typeface="Segoe UI" panose="020B0502040204020203" pitchFamily="34" charset="0"/>
              </a:rPr>
              <a:t>, has intensified within the states themselves. Yet, these trends have not produced more </a:t>
            </a:r>
            <a:r>
              <a:rPr lang="en-GB" sz="1600" dirty="0" err="1">
                <a:solidFill>
                  <a:srgbClr val="000000"/>
                </a:solidFill>
                <a:latin typeface="Segoe UI" panose="020B0502040204020203" pitchFamily="34" charset="0"/>
                <a:cs typeface="Segoe UI" panose="020B0502040204020203" pitchFamily="34" charset="0"/>
              </a:rPr>
              <a:t>centraliza-tion</a:t>
            </a:r>
            <a:r>
              <a:rPr lang="en-GB" sz="1600" dirty="0">
                <a:solidFill>
                  <a:srgbClr val="000000"/>
                </a:solidFill>
                <a:latin typeface="Segoe UI" panose="020B0502040204020203" pitchFamily="34" charset="0"/>
                <a:cs typeface="Segoe UI" panose="020B0502040204020203" pitchFamily="34" charset="0"/>
              </a:rPr>
              <a:t>, but make individual states more nationally relevant than ever, not least given their predominant authority over elections, including federal ones. Against this backdrop, </a:t>
            </a:r>
            <a:r>
              <a:rPr lang="en-GB" sz="1600" dirty="0" err="1">
                <a:solidFill>
                  <a:srgbClr val="000000"/>
                </a:solidFill>
                <a:latin typeface="Segoe UI" panose="020B0502040204020203" pitchFamily="34" charset="0"/>
                <a:cs typeface="Segoe UI" panose="020B0502040204020203" pitchFamily="34" charset="0"/>
              </a:rPr>
              <a:t>Dr.</a:t>
            </a:r>
            <a:r>
              <a:rPr lang="en-GB" sz="1600" dirty="0">
                <a:solidFill>
                  <a:srgbClr val="000000"/>
                </a:solidFill>
                <a:latin typeface="Segoe UI" panose="020B0502040204020203" pitchFamily="34" charset="0"/>
                <a:cs typeface="Segoe UI" panose="020B0502040204020203" pitchFamily="34" charset="0"/>
              </a:rPr>
              <a:t> </a:t>
            </a:r>
            <a:r>
              <a:rPr lang="en-GB" sz="1600" dirty="0" err="1">
                <a:solidFill>
                  <a:srgbClr val="000000"/>
                </a:solidFill>
                <a:latin typeface="Segoe UI" panose="020B0502040204020203" pitchFamily="34" charset="0"/>
                <a:cs typeface="Segoe UI" panose="020B0502040204020203" pitchFamily="34" charset="0"/>
              </a:rPr>
              <a:t>Sonnick-sen’s</a:t>
            </a:r>
            <a:r>
              <a:rPr lang="en-GB" sz="1600" dirty="0">
                <a:solidFill>
                  <a:srgbClr val="000000"/>
                </a:solidFill>
                <a:latin typeface="Segoe UI" panose="020B0502040204020203" pitchFamily="34" charset="0"/>
                <a:cs typeface="Segoe UI" panose="020B0502040204020203" pitchFamily="34" charset="0"/>
              </a:rPr>
              <a:t> lecture focuses on the 2024 </a:t>
            </a:r>
            <a:r>
              <a:rPr lang="en-GB" sz="1600" dirty="0" err="1">
                <a:solidFill>
                  <a:srgbClr val="000000"/>
                </a:solidFill>
                <a:latin typeface="Segoe UI" panose="020B0502040204020203" pitchFamily="34" charset="0"/>
                <a:cs typeface="Segoe UI" panose="020B0502040204020203" pitchFamily="34" charset="0"/>
              </a:rPr>
              <a:t>elec-tion</a:t>
            </a:r>
            <a:r>
              <a:rPr lang="en-GB" sz="1600" dirty="0">
                <a:solidFill>
                  <a:srgbClr val="000000"/>
                </a:solidFill>
                <a:latin typeface="Segoe UI" panose="020B0502040204020203" pitchFamily="34" charset="0"/>
                <a:cs typeface="Segoe UI" panose="020B0502040204020203" pitchFamily="34" charset="0"/>
              </a:rPr>
              <a:t> in the larger context of how U.S. institutions of federalism and demo-</a:t>
            </a:r>
            <a:r>
              <a:rPr lang="en-GB" sz="1600" dirty="0" err="1">
                <a:solidFill>
                  <a:srgbClr val="000000"/>
                </a:solidFill>
                <a:latin typeface="Segoe UI" panose="020B0502040204020203" pitchFamily="34" charset="0"/>
                <a:cs typeface="Segoe UI" panose="020B0502040204020203" pitchFamily="34" charset="0"/>
              </a:rPr>
              <a:t>cracy</a:t>
            </a:r>
            <a:r>
              <a:rPr lang="en-GB" sz="1600" dirty="0">
                <a:solidFill>
                  <a:srgbClr val="000000"/>
                </a:solidFill>
                <a:latin typeface="Segoe UI" panose="020B0502040204020203" pitchFamily="34" charset="0"/>
                <a:cs typeface="Segoe UI" panose="020B0502040204020203" pitchFamily="34" charset="0"/>
              </a:rPr>
              <a:t> interact, and interrogates the role of the states in the electoral process.</a:t>
            </a:r>
          </a:p>
          <a:p>
            <a:pPr algn="just"/>
            <a:endParaRPr lang="en-GB" sz="1600" dirty="0">
              <a:solidFill>
                <a:srgbClr val="000000"/>
              </a:solidFill>
              <a:latin typeface="Segoe UI" panose="020B0502040204020203" pitchFamily="34" charset="0"/>
              <a:cs typeface="Segoe UI" panose="020B0502040204020203" pitchFamily="34" charset="0"/>
            </a:endParaRPr>
          </a:p>
          <a:p>
            <a:pPr algn="just"/>
            <a:r>
              <a:rPr lang="en-GB" sz="1600" b="1" dirty="0">
                <a:solidFill>
                  <a:srgbClr val="000000"/>
                </a:solidFill>
                <a:latin typeface="Segoe UI" panose="020B0502040204020203" pitchFamily="34" charset="0"/>
                <a:cs typeface="Segoe UI" panose="020B0502040204020203" pitchFamily="34" charset="0"/>
              </a:rPr>
              <a:t>Prof. </a:t>
            </a:r>
            <a:r>
              <a:rPr lang="en-GB" sz="1600" b="1" dirty="0" err="1">
                <a:solidFill>
                  <a:srgbClr val="000000"/>
                </a:solidFill>
                <a:latin typeface="Segoe UI" panose="020B0502040204020203" pitchFamily="34" charset="0"/>
                <a:cs typeface="Segoe UI" panose="020B0502040204020203" pitchFamily="34" charset="0"/>
              </a:rPr>
              <a:t>Dr.</a:t>
            </a:r>
            <a:r>
              <a:rPr lang="en-GB" sz="1600" b="1" dirty="0">
                <a:solidFill>
                  <a:srgbClr val="000000"/>
                </a:solidFill>
                <a:latin typeface="Segoe UI" panose="020B0502040204020203" pitchFamily="34" charset="0"/>
                <a:cs typeface="Segoe UI" panose="020B0502040204020203" pitchFamily="34" charset="0"/>
              </a:rPr>
              <a:t> Jared </a:t>
            </a:r>
            <a:r>
              <a:rPr lang="en-GB" sz="1600" b="1" dirty="0" err="1">
                <a:solidFill>
                  <a:srgbClr val="000000"/>
                </a:solidFill>
                <a:latin typeface="Segoe UI" panose="020B0502040204020203" pitchFamily="34" charset="0"/>
                <a:cs typeface="Segoe UI" panose="020B0502040204020203" pitchFamily="34" charset="0"/>
              </a:rPr>
              <a:t>Sonnicksen</a:t>
            </a:r>
            <a:r>
              <a:rPr lang="en-GB" sz="1600" b="1" dirty="0">
                <a:solidFill>
                  <a:srgbClr val="000000"/>
                </a:solidFill>
                <a:latin typeface="Segoe UI" panose="020B0502040204020203" pitchFamily="34" charset="0"/>
                <a:cs typeface="Segoe UI" panose="020B0502040204020203" pitchFamily="34" charset="0"/>
              </a:rPr>
              <a:t> </a:t>
            </a:r>
            <a:r>
              <a:rPr lang="en-GB" sz="1600" dirty="0">
                <a:solidFill>
                  <a:srgbClr val="000000"/>
                </a:solidFill>
                <a:latin typeface="Segoe UI" panose="020B0502040204020203" pitchFamily="34" charset="0"/>
                <a:cs typeface="Segoe UI" panose="020B0502040204020203" pitchFamily="34" charset="0"/>
              </a:rPr>
              <a:t>covers the area of political systems at the Institute of Political Science, RWTH Aachen University. His academic work focuses on comparative government in Europe and North America, as well as comparative federalism and multi-level governance. His particular inter-</a:t>
            </a:r>
            <a:r>
              <a:rPr lang="en-GB" sz="1600" dirty="0" err="1">
                <a:solidFill>
                  <a:srgbClr val="000000"/>
                </a:solidFill>
                <a:latin typeface="Segoe UI" panose="020B0502040204020203" pitchFamily="34" charset="0"/>
                <a:cs typeface="Segoe UI" panose="020B0502040204020203" pitchFamily="34" charset="0"/>
              </a:rPr>
              <a:t>est</a:t>
            </a:r>
            <a:r>
              <a:rPr lang="en-GB" sz="1600" dirty="0">
                <a:solidFill>
                  <a:srgbClr val="000000"/>
                </a:solidFill>
                <a:latin typeface="Segoe UI" panose="020B0502040204020203" pitchFamily="34" charset="0"/>
                <a:cs typeface="Segoe UI" panose="020B0502040204020203" pitchFamily="34" charset="0"/>
              </a:rPr>
              <a:t> is in challenges of democracy under complex political conditions.</a:t>
            </a:r>
          </a:p>
        </p:txBody>
      </p:sp>
      <p:sp>
        <p:nvSpPr>
          <p:cNvPr id="21" name="TextBox 20">
            <a:extLst>
              <a:ext uri="{FF2B5EF4-FFF2-40B4-BE49-F238E27FC236}">
                <a16:creationId xmlns:a16="http://schemas.microsoft.com/office/drawing/2014/main" id="{DD0BB776-ED92-0D06-C785-436BE05F7DC7}"/>
              </a:ext>
            </a:extLst>
          </p:cNvPr>
          <p:cNvSpPr txBox="1"/>
          <p:nvPr/>
        </p:nvSpPr>
        <p:spPr>
          <a:xfrm>
            <a:off x="524781" y="2501821"/>
            <a:ext cx="6797459" cy="2246769"/>
          </a:xfrm>
          <a:prstGeom prst="rect">
            <a:avLst/>
          </a:prstGeom>
          <a:noFill/>
        </p:spPr>
        <p:txBody>
          <a:bodyPr wrap="square">
            <a:spAutoFit/>
          </a:bodyPr>
          <a:lstStyle/>
          <a:p>
            <a:pPr marL="323850"/>
            <a:r>
              <a:rPr lang="en-GB" sz="2400" b="1" dirty="0">
                <a:latin typeface="Segoe UI" panose="020B0502040204020203" pitchFamily="34" charset="0"/>
                <a:ea typeface="Calibri" panose="020F0502020204030204" pitchFamily="34" charset="0"/>
                <a:cs typeface="Segoe UI" panose="020B0502040204020203" pitchFamily="34" charset="0"/>
              </a:rPr>
              <a:t>The Presidential Elections: Views from the States of the U.S. Federal Democracy</a:t>
            </a:r>
          </a:p>
          <a:p>
            <a:pPr marL="323850"/>
            <a:r>
              <a:rPr lang="de-DE" spc="-20" dirty="0">
                <a:latin typeface="Segoe UI" panose="020B0502040204020203" pitchFamily="34" charset="0"/>
                <a:ea typeface="Calibri" panose="020F0502020204030204" pitchFamily="34" charset="0"/>
                <a:cs typeface="Segoe UI" panose="020B0502040204020203" pitchFamily="34" charset="0"/>
              </a:rPr>
              <a:t>Tuesday | 14 May 2024 | 6:00-8:00 </a:t>
            </a:r>
            <a:r>
              <a:rPr lang="de-DE" spc="-20" dirty="0" err="1">
                <a:latin typeface="Segoe UI" panose="020B0502040204020203" pitchFamily="34" charset="0"/>
                <a:ea typeface="Calibri" panose="020F0502020204030204" pitchFamily="34" charset="0"/>
                <a:cs typeface="Segoe UI" panose="020B0502040204020203" pitchFamily="34" charset="0"/>
              </a:rPr>
              <a:t>pm</a:t>
            </a:r>
            <a:r>
              <a:rPr lang="de-DE" spc="-20" dirty="0">
                <a:latin typeface="Segoe UI" panose="020B0502040204020203" pitchFamily="34" charset="0"/>
                <a:ea typeface="Calibri" panose="020F0502020204030204" pitchFamily="34" charset="0"/>
                <a:cs typeface="Segoe UI" panose="020B0502040204020203" pitchFamily="34" charset="0"/>
              </a:rPr>
              <a:t> </a:t>
            </a:r>
          </a:p>
          <a:p>
            <a:pPr marL="323850"/>
            <a:r>
              <a:rPr lang="de-DE" spc="-20" dirty="0">
                <a:latin typeface="Segoe UI" panose="020B0502040204020203" pitchFamily="34" charset="0"/>
                <a:ea typeface="Calibri" panose="020F0502020204030204" pitchFamily="34" charset="0"/>
                <a:cs typeface="Segoe UI" panose="020B0502040204020203" pitchFamily="34" charset="0"/>
              </a:rPr>
              <a:t>53111 Bonn | Rabinstraße 8 | Seminarraum 8</a:t>
            </a:r>
          </a:p>
          <a:p>
            <a:pPr marL="323850"/>
            <a:endParaRPr lang="de-DE" dirty="0">
              <a:latin typeface="Segoe UI" panose="020B0502040204020203" pitchFamily="34" charset="0"/>
              <a:ea typeface="Calibri" panose="020F0502020204030204" pitchFamily="34" charset="0"/>
              <a:cs typeface="Segoe UI" panose="020B0502040204020203" pitchFamily="34" charset="0"/>
            </a:endParaRPr>
          </a:p>
          <a:p>
            <a:pPr marL="323850"/>
            <a:r>
              <a:rPr lang="de-DE" sz="2000" b="1" spc="-20" dirty="0">
                <a:latin typeface="Segoe UI" panose="020B0502040204020203" pitchFamily="34" charset="0"/>
                <a:ea typeface="Calibri" panose="020F0502020204030204" pitchFamily="34" charset="0"/>
                <a:cs typeface="Segoe UI" panose="020B0502040204020203" pitchFamily="34" charset="0"/>
              </a:rPr>
              <a:t>Prof. Dr. Jared </a:t>
            </a:r>
            <a:r>
              <a:rPr lang="de-DE" sz="2000" b="1" spc="-20" dirty="0" err="1">
                <a:latin typeface="Segoe UI" panose="020B0502040204020203" pitchFamily="34" charset="0"/>
                <a:ea typeface="Calibri" panose="020F0502020204030204" pitchFamily="34" charset="0"/>
                <a:cs typeface="Segoe UI" panose="020B0502040204020203" pitchFamily="34" charset="0"/>
              </a:rPr>
              <a:t>Sonnicksen</a:t>
            </a:r>
            <a:r>
              <a:rPr lang="de-DE" sz="2000" b="1" spc="-20" dirty="0">
                <a:latin typeface="Segoe UI" panose="020B0502040204020203" pitchFamily="34" charset="0"/>
                <a:ea typeface="Calibri" panose="020F0502020204030204" pitchFamily="34" charset="0"/>
                <a:cs typeface="Segoe UI" panose="020B0502040204020203" pitchFamily="34" charset="0"/>
              </a:rPr>
              <a:t> </a:t>
            </a:r>
          </a:p>
          <a:p>
            <a:pPr marL="323850"/>
            <a:r>
              <a:rPr lang="en-US" spc="-20" dirty="0">
                <a:latin typeface="Segoe UI" panose="020B0502040204020203" pitchFamily="34" charset="0"/>
                <a:ea typeface="Calibri" panose="020F0502020204030204" pitchFamily="34" charset="0"/>
                <a:cs typeface="Segoe UI" panose="020B0502040204020203" pitchFamily="34" charset="0"/>
              </a:rPr>
              <a:t>RTWH Aachen</a:t>
            </a:r>
            <a:endParaRPr lang="de-DE" sz="2400" b="1"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DF255366-ADD4-3FF5-B845-FB4643C142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392" y="5212013"/>
            <a:ext cx="5330563" cy="2999884"/>
          </a:xfrm>
          <a:prstGeom prst="rect">
            <a:avLst/>
          </a:prstGeom>
        </p:spPr>
      </p:pic>
    </p:spTree>
    <p:extLst>
      <p:ext uri="{BB962C8B-B14F-4D97-AF65-F5344CB8AC3E}">
        <p14:creationId xmlns:p14="http://schemas.microsoft.com/office/powerpoint/2010/main" val="262133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266</Words>
  <Application>Microsoft Office PowerPoint</Application>
  <PresentationFormat>A3 Paper (297x420 mm)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Segoe UI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Zeynep Güngör</dc:creator>
  <cp:lastModifiedBy>NAP-HK</cp:lastModifiedBy>
  <cp:revision>45</cp:revision>
  <dcterms:created xsi:type="dcterms:W3CDTF">2024-02-25T15:04:16Z</dcterms:created>
  <dcterms:modified xsi:type="dcterms:W3CDTF">2024-04-30T13:40:54Z</dcterms:modified>
</cp:coreProperties>
</file>